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E011CCE-2F34-455A-8F1E-68545AE3019F}">
  <a:tblStyle styleId="{7E011CCE-2F34-455A-8F1E-68545AE3019F}"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FAFFC57-9A48-4834-A581-6BCB33FB1DB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07a0e2d467_0_1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07a0e2d467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1e9f48bb37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1e9f48bb37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{7E011CCE-2F34-455A-8F1E-68545AE3019F}</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the largest empire in pre-Columbian America; rose from the Peruvian highlands sometime in the early 13th century; </a:t>
                      </a:r>
                      <a:r>
                        <a:rPr lang="en" sz="1700">
                          <a:latin typeface="Inter"/>
                          <a:ea typeface="Inter"/>
                          <a:cs typeface="Inter"/>
                          <a:sym typeface="Inter"/>
                        </a:rPr>
                        <a:t>called Tawantinsuyu by its subjects</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300">
                          <a:latin typeface="Inter"/>
                          <a:ea typeface="Inter"/>
                          <a:cs typeface="Inter"/>
                          <a:sym typeface="Inter"/>
                        </a:rPr>
                        <a:t>“The Inka goal was to knit the scores of different groups in western South America—some as rich as the Inka themselves, some poor and disorganized, all speaking different languages—into a single bureaucratic framework under the direct rule of the emperor. The unity was not merely political: the Inka wanted to meld together the area’s religion, economics, and arts.”</a:t>
                      </a:r>
                      <a:endParaRPr sz="1300">
                        <a:latin typeface="Inter"/>
                        <a:ea typeface="Inter"/>
                        <a:cs typeface="Inter"/>
                        <a:sym typeface="Inter"/>
                      </a:endParaRPr>
                    </a:p>
                    <a:p>
                      <a:pPr indent="-311150" lvl="0" marL="457200" marR="0" rtl="0" algn="r">
                        <a:spcBef>
                          <a:spcPts val="0"/>
                        </a:spcBef>
                        <a:spcAft>
                          <a:spcPts val="0"/>
                        </a:spcAft>
                        <a:buClr>
                          <a:schemeClr val="dk1"/>
                        </a:buClr>
                        <a:buSzPts val="1300"/>
                        <a:buFont typeface="Inter"/>
                        <a:buChar char="-"/>
                      </a:pPr>
                      <a:r>
                        <a:rPr lang="en" sz="1300">
                          <a:latin typeface="Inter"/>
                          <a:ea typeface="Inter"/>
                          <a:cs typeface="Inter"/>
                          <a:sym typeface="Inter"/>
                        </a:rPr>
                        <a:t>Charles C. Mann, </a:t>
                      </a:r>
                      <a:r>
                        <a:rPr i="1" lang="en" sz="1300">
                          <a:latin typeface="Inter"/>
                          <a:ea typeface="Inter"/>
                          <a:cs typeface="Inter"/>
                          <a:sym typeface="Inter"/>
                        </a:rPr>
                        <a:t>1491: New Revelations of the Americas Before Columbus</a:t>
                      </a:r>
                      <a:r>
                        <a:rPr lang="en" sz="1300">
                          <a:latin typeface="Inter"/>
                          <a:ea typeface="Inter"/>
                          <a:cs typeface="Inter"/>
                          <a:sym typeface="Inter"/>
                        </a:rPr>
                        <a:t>, 2005. </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Inkas (Incas)</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7"/>
          <p:cNvSpPr txBox="1"/>
          <p:nvPr>
            <p:ph idx="2" type="body"/>
          </p:nvPr>
        </p:nvSpPr>
        <p:spPr>
          <a:xfrm>
            <a:off x="3898350" y="105400"/>
            <a:ext cx="1347300" cy="497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sz="1800">
                <a:latin typeface="Inter"/>
                <a:ea typeface="Inter"/>
                <a:cs typeface="Inter"/>
                <a:sym typeface="Inter"/>
              </a:rPr>
              <a:t>A-Z Guide</a:t>
            </a:r>
            <a:endParaRPr b="1"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p:txBody>
      </p:sp>
      <p:sp>
        <p:nvSpPr>
          <p:cNvPr id="143" name="Google Shape;143;p27"/>
          <p:cNvSpPr txBox="1"/>
          <p:nvPr/>
        </p:nvSpPr>
        <p:spPr>
          <a:xfrm>
            <a:off x="791600" y="5127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144" name="Google Shape;144;p27"/>
          <p:cNvGraphicFramePr/>
          <p:nvPr/>
        </p:nvGraphicFramePr>
        <p:xfrm>
          <a:off x="612375" y="1094825"/>
          <a:ext cx="3000000" cy="3000000"/>
        </p:xfrm>
        <a:graphic>
          <a:graphicData uri="http://schemas.openxmlformats.org/drawingml/2006/table">
            <a:tbl>
              <a:tblPr>
                <a:noFill/>
                <a:tableStyleId>{0FAFFC57-9A48-4834-A581-6BCB33FB1DBF}</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Pre-Columbian Americas</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